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64" r:id="rId3"/>
    <p:sldId id="267" r:id="rId4"/>
    <p:sldId id="268" r:id="rId5"/>
    <p:sldId id="257" r:id="rId6"/>
    <p:sldId id="256" r:id="rId7"/>
    <p:sldId id="265" r:id="rId8"/>
    <p:sldId id="258" r:id="rId9"/>
    <p:sldId id="260" r:id="rId10"/>
    <p:sldId id="262" r:id="rId11"/>
    <p:sldId id="261"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636"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529EFB8-EDFE-4FA8-BABD-F49D40337597}" type="datetimeFigureOut">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A809CF5-D11C-45EF-9225-C5DDE08A610F}"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9EFB8-EDFE-4FA8-BABD-F49D40337597}" type="datetimeFigureOut">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09CF5-D11C-45EF-9225-C5DDE08A61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29EFB8-EDFE-4FA8-BABD-F49D40337597}" type="datetimeFigureOut">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09CF5-D11C-45EF-9225-C5DDE08A610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9EFB8-EDFE-4FA8-BABD-F49D40337597}" type="datetimeFigureOut">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09CF5-D11C-45EF-9225-C5DDE08A610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529EFB8-EDFE-4FA8-BABD-F49D40337597}" type="datetimeFigureOut">
              <a:rPr lang="en-US" smtClean="0"/>
              <a:t>9/5/2013</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09CF5-D11C-45EF-9225-C5DDE08A610F}"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29EFB8-EDFE-4FA8-BABD-F49D40337597}" type="datetimeFigureOut">
              <a:rPr lang="en-US" smtClean="0"/>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09CF5-D11C-45EF-9225-C5DDE08A610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29EFB8-EDFE-4FA8-BABD-F49D40337597}" type="datetimeFigureOut">
              <a:rPr lang="en-US" smtClean="0"/>
              <a:t>9/5/2013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09CF5-D11C-45EF-9225-C5DDE08A610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29EFB8-EDFE-4FA8-BABD-F49D40337597}" type="datetimeFigureOut">
              <a:rPr lang="en-US" smtClean="0"/>
              <a:t>9/5/2013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09CF5-D11C-45EF-9225-C5DDE08A610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529EFB8-EDFE-4FA8-BABD-F49D40337597}" type="datetimeFigureOut">
              <a:rPr lang="en-US" smtClean="0"/>
              <a:t>9/5/2013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09CF5-D11C-45EF-9225-C5DDE08A610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29EFB8-EDFE-4FA8-BABD-F49D40337597}" type="datetimeFigureOut">
              <a:rPr lang="en-US" smtClean="0"/>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09CF5-D11C-45EF-9225-C5DDE08A610F}"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A529EFB8-EDFE-4FA8-BABD-F49D40337597}" type="datetimeFigureOut">
              <a:rPr lang="en-US" smtClean="0"/>
              <a:t>9/5/2013</a:t>
            </a:fld>
            <a:endParaRPr lang="en-US"/>
          </a:p>
        </p:txBody>
      </p:sp>
      <p:sp>
        <p:nvSpPr>
          <p:cNvPr id="7" name="Slide Number Placeholder 6"/>
          <p:cNvSpPr>
            <a:spLocks noGrp="1"/>
          </p:cNvSpPr>
          <p:nvPr>
            <p:ph type="sldNum" sz="quarter" idx="12"/>
          </p:nvPr>
        </p:nvSpPr>
        <p:spPr/>
        <p:txBody>
          <a:bodyPr/>
          <a:lstStyle/>
          <a:p>
            <a:fld id="{4A809CF5-D11C-45EF-9225-C5DDE08A610F}"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529EFB8-EDFE-4FA8-BABD-F49D40337597}" type="datetimeFigureOut">
              <a:rPr lang="en-US" smtClean="0"/>
              <a:t>9/5/2013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A809CF5-D11C-45EF-9225-C5DDE08A610F}"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85000" lnSpcReduction="20000"/>
          </a:bodyPr>
          <a:lstStyle/>
          <a:p>
            <a:r>
              <a:rPr lang="en-US" dirty="0"/>
              <a:t>Talking with the Text: Day </a:t>
            </a:r>
            <a:r>
              <a:rPr lang="en-US" dirty="0" smtClean="0"/>
              <a:t>1 </a:t>
            </a:r>
            <a:r>
              <a:rPr lang="en-US" dirty="0" err="1" smtClean="0"/>
              <a:t>vs.Day</a:t>
            </a:r>
            <a:r>
              <a:rPr lang="en-US" dirty="0" smtClean="0"/>
              <a:t> 2: Annotation</a:t>
            </a:r>
            <a:endParaRPr lang="en-US" dirty="0"/>
          </a:p>
        </p:txBody>
      </p:sp>
      <p:sp>
        <p:nvSpPr>
          <p:cNvPr id="3" name="Title 2"/>
          <p:cNvSpPr>
            <a:spLocks noGrp="1"/>
          </p:cNvSpPr>
          <p:nvPr>
            <p:ph type="ctrTitle"/>
          </p:nvPr>
        </p:nvSpPr>
        <p:spPr/>
        <p:txBody>
          <a:bodyPr/>
          <a:lstStyle/>
          <a:p>
            <a:r>
              <a:rPr lang="en-US" dirty="0" smtClean="0"/>
              <a:t>Close Reading</a:t>
            </a:r>
            <a:endParaRPr lang="en-US" dirty="0"/>
          </a:p>
        </p:txBody>
      </p:sp>
    </p:spTree>
    <p:extLst>
      <p:ext uri="{BB962C8B-B14F-4D97-AF65-F5344CB8AC3E}">
        <p14:creationId xmlns:p14="http://schemas.microsoft.com/office/powerpoint/2010/main" val="1845595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2021" t="42686" b="3357"/>
          <a:stretch/>
        </p:blipFill>
        <p:spPr bwMode="auto">
          <a:xfrm rot="10800000">
            <a:off x="609599" y="217294"/>
            <a:ext cx="8011161" cy="6602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145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annotation</a:t>
            </a:r>
            <a:endParaRPr lang="en-US" dirty="0"/>
          </a:p>
        </p:txBody>
      </p:sp>
      <p:sp>
        <p:nvSpPr>
          <p:cNvPr id="3" name="Content Placeholder 2"/>
          <p:cNvSpPr>
            <a:spLocks noGrp="1"/>
          </p:cNvSpPr>
          <p:nvPr>
            <p:ph idx="1"/>
          </p:nvPr>
        </p:nvSpPr>
        <p:spPr/>
        <p:txBody>
          <a:bodyPr>
            <a:normAutofit fontScale="92500"/>
          </a:bodyPr>
          <a:lstStyle/>
          <a:p>
            <a:pPr marL="114300" indent="0" algn="ctr">
              <a:buNone/>
            </a:pPr>
            <a:r>
              <a:rPr lang="en-US" b="1" dirty="0" smtClean="0"/>
              <a:t>The permanent record of an intellectual and interactive discussion with a text done by a reader or audience.</a:t>
            </a:r>
          </a:p>
          <a:p>
            <a:pPr marL="114300" indent="0">
              <a:buNone/>
            </a:pPr>
            <a:endParaRPr lang="en-US" dirty="0"/>
          </a:p>
          <a:p>
            <a:pPr>
              <a:buFont typeface="Wingdings" pitchFamily="2" charset="2"/>
              <a:buChar char="Ø"/>
            </a:pPr>
            <a:r>
              <a:rPr lang="en-US" dirty="0" smtClean="0"/>
              <a:t>What this complex definition means is that reading is not a “viewer only” action; reading is not placid or unthinking. </a:t>
            </a:r>
          </a:p>
          <a:p>
            <a:pPr>
              <a:buFont typeface="Wingdings" pitchFamily="2" charset="2"/>
              <a:buChar char="Ø"/>
            </a:pPr>
            <a:r>
              <a:rPr lang="en-US" dirty="0" smtClean="0"/>
              <a:t>You are not merely allowing your eyes to wander over the words. Rather, you are having an intellectual conversation with it: </a:t>
            </a:r>
          </a:p>
          <a:p>
            <a:pPr lvl="1">
              <a:buFont typeface="Wingdings" pitchFamily="2" charset="2"/>
              <a:buChar char="Ø"/>
            </a:pPr>
            <a:r>
              <a:rPr lang="en-US" dirty="0" smtClean="0"/>
              <a:t>asking it questions, observing and commenting on its moves and techniques, forming a record of what is said, both literally and not, etc.</a:t>
            </a:r>
            <a:endParaRPr lang="en-US" dirty="0"/>
          </a:p>
        </p:txBody>
      </p:sp>
    </p:spTree>
    <p:extLst>
      <p:ext uri="{BB962C8B-B14F-4D97-AF65-F5344CB8AC3E}">
        <p14:creationId xmlns:p14="http://schemas.microsoft.com/office/powerpoint/2010/main" val="3956749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4" y="285126"/>
            <a:ext cx="7378891" cy="584775"/>
          </a:xfrm>
          <a:prstGeom prst="rect">
            <a:avLst/>
          </a:prstGeom>
          <a:noFill/>
        </p:spPr>
        <p:txBody>
          <a:bodyPr wrap="square" rtlCol="0">
            <a:spAutoFit/>
          </a:bodyPr>
          <a:lstStyle/>
          <a:p>
            <a:pPr algn="ctr"/>
            <a:r>
              <a:rPr lang="en-US" sz="3200" b="1" dirty="0" smtClean="0">
                <a:solidFill>
                  <a:schemeClr val="accent1">
                    <a:lumMod val="50000"/>
                  </a:schemeClr>
                </a:solidFill>
                <a:effectLst>
                  <a:outerShdw blurRad="38100" dist="38100" dir="2700000" algn="tl">
                    <a:srgbClr val="000000">
                      <a:alpha val="43137"/>
                    </a:srgbClr>
                  </a:outerShdw>
                </a:effectLst>
                <a:latin typeface="+mj-lt"/>
              </a:rPr>
              <a:t>“Get your elbows (or hands) dirty!”</a:t>
            </a:r>
            <a:endParaRPr lang="en-US" sz="3200" b="1" dirty="0">
              <a:solidFill>
                <a:schemeClr val="accent1">
                  <a:lumMod val="50000"/>
                </a:schemeClr>
              </a:solidFill>
              <a:effectLst>
                <a:outerShdw blurRad="38100" dist="38100" dir="2700000" algn="tl">
                  <a:srgbClr val="000000">
                    <a:alpha val="43137"/>
                  </a:srgbClr>
                </a:outerShdw>
              </a:effectLst>
              <a:latin typeface="+mj-lt"/>
            </a:endParaRPr>
          </a:p>
        </p:txBody>
      </p:sp>
      <p:sp>
        <p:nvSpPr>
          <p:cNvPr id="3" name="TextBox 2"/>
          <p:cNvSpPr txBox="1"/>
          <p:nvPr/>
        </p:nvSpPr>
        <p:spPr>
          <a:xfrm>
            <a:off x="840474" y="4114800"/>
            <a:ext cx="7617725" cy="2308324"/>
          </a:xfrm>
          <a:prstGeom prst="rect">
            <a:avLst/>
          </a:prstGeom>
          <a:noFill/>
        </p:spPr>
        <p:txBody>
          <a:bodyPr wrap="square" rtlCol="0">
            <a:spAutoFit/>
          </a:bodyPr>
          <a:lstStyle/>
          <a:p>
            <a:r>
              <a:rPr lang="en-US" sz="2400" dirty="0" smtClean="0">
                <a:latin typeface="Centaur" pitchFamily="18" charset="0"/>
              </a:rPr>
              <a:t>Let’s take a look at some different ideas about how to go about annotating a text – or “ getting your elbows dirty” in the text.</a:t>
            </a:r>
          </a:p>
          <a:p>
            <a:endParaRPr lang="en-US" sz="2400" dirty="0" smtClean="0">
              <a:latin typeface="Centaur" pitchFamily="18" charset="0"/>
            </a:endParaRPr>
          </a:p>
          <a:p>
            <a:pPr marL="285750" indent="-285750">
              <a:buFont typeface="Wingdings" pitchFamily="2" charset="2"/>
              <a:buChar char="Ø"/>
            </a:pPr>
            <a:r>
              <a:rPr lang="en-US" sz="2400" dirty="0" smtClean="0">
                <a:latin typeface="Centaur" pitchFamily="18" charset="0"/>
              </a:rPr>
              <a:t>“A Reader’s Guide to Annotation”</a:t>
            </a:r>
          </a:p>
          <a:p>
            <a:endParaRPr lang="en-US" sz="2400" dirty="0">
              <a:latin typeface="Centaur" pitchFamily="18" charset="0"/>
            </a:endParaRPr>
          </a:p>
          <a:p>
            <a:pPr marL="285750" indent="-285750">
              <a:buFont typeface="Wingdings" pitchFamily="2" charset="2"/>
              <a:buChar char="Ø"/>
            </a:pPr>
            <a:r>
              <a:rPr lang="en-US" sz="2400" dirty="0" err="1" smtClean="0">
                <a:latin typeface="Centaur" pitchFamily="18" charset="0"/>
              </a:rPr>
              <a:t>Brassil’s</a:t>
            </a:r>
            <a:r>
              <a:rPr lang="en-US" sz="2400" dirty="0" smtClean="0">
                <a:latin typeface="Centaur" pitchFamily="18" charset="0"/>
              </a:rPr>
              <a:t> “Annotating a Text”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6765" y="877158"/>
            <a:ext cx="2730690" cy="1911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3400" y="3013893"/>
            <a:ext cx="8229600" cy="830997"/>
          </a:xfrm>
          <a:prstGeom prst="rect">
            <a:avLst/>
          </a:prstGeom>
        </p:spPr>
        <p:txBody>
          <a:bodyPr wrap="square">
            <a:spAutoFit/>
          </a:bodyPr>
          <a:lstStyle/>
          <a:p>
            <a:pPr marL="114300" lvl="0" algn="ctr">
              <a:spcBef>
                <a:spcPct val="20000"/>
              </a:spcBef>
              <a:buClr>
                <a:srgbClr val="93A299"/>
              </a:buClr>
            </a:pPr>
            <a:r>
              <a:rPr lang="en-US" sz="2400" b="1" i="1" dirty="0">
                <a:solidFill>
                  <a:srgbClr val="564B3C"/>
                </a:solidFill>
                <a:latin typeface="Book Antiqua"/>
              </a:rPr>
              <a:t>Annotation</a:t>
            </a:r>
            <a:r>
              <a:rPr lang="en-US" sz="2400" i="1" dirty="0">
                <a:solidFill>
                  <a:srgbClr val="564B3C"/>
                </a:solidFill>
                <a:latin typeface="Book Antiqua"/>
              </a:rPr>
              <a:t> = reading with a pen, pencil or highlighter in hand, always! </a:t>
            </a:r>
          </a:p>
        </p:txBody>
      </p:sp>
    </p:spTree>
    <p:extLst>
      <p:ext uri="{BB962C8B-B14F-4D97-AF65-F5344CB8AC3E}">
        <p14:creationId xmlns:p14="http://schemas.microsoft.com/office/powerpoint/2010/main" val="33645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752600"/>
            <a:ext cx="8229600" cy="4800600"/>
          </a:xfrm>
        </p:spPr>
        <p:txBody>
          <a:bodyPr>
            <a:normAutofit lnSpcReduction="10000"/>
          </a:bodyPr>
          <a:lstStyle/>
          <a:p>
            <a:pPr>
              <a:buFont typeface="Wingdings" pitchFamily="2" charset="2"/>
              <a:buChar char="Ø"/>
            </a:pPr>
            <a:r>
              <a:rPr lang="en-US" sz="2000" dirty="0" smtClean="0">
                <a:latin typeface="+mj-lt"/>
              </a:rPr>
              <a:t>Close reading is an extensive topic to cover – especially when you add the plethora of terminology that goes along with it! </a:t>
            </a:r>
          </a:p>
          <a:p>
            <a:pPr>
              <a:buFont typeface="Wingdings" pitchFamily="2" charset="2"/>
              <a:buChar char="Ø"/>
            </a:pPr>
            <a:r>
              <a:rPr lang="en-US" sz="2000" dirty="0" smtClean="0">
                <a:latin typeface="+mj-lt"/>
              </a:rPr>
              <a:t>However – “Latin-</a:t>
            </a:r>
            <a:r>
              <a:rPr lang="en-US" sz="2000" dirty="0" err="1" smtClean="0">
                <a:latin typeface="+mj-lt"/>
              </a:rPr>
              <a:t>ated</a:t>
            </a:r>
            <a:r>
              <a:rPr lang="en-US" sz="2000" dirty="0" smtClean="0">
                <a:latin typeface="+mj-lt"/>
              </a:rPr>
              <a:t>” language (</a:t>
            </a:r>
            <a:r>
              <a:rPr lang="en-US" sz="2000" i="1" dirty="0" smtClean="0">
                <a:latin typeface="+mj-lt"/>
              </a:rPr>
              <a:t>fancy, </a:t>
            </a:r>
            <a:r>
              <a:rPr lang="en-US" sz="2000" i="1" dirty="0" err="1" smtClean="0">
                <a:latin typeface="+mj-lt"/>
              </a:rPr>
              <a:t>shmancy</a:t>
            </a:r>
            <a:r>
              <a:rPr lang="en-US" sz="2000" i="1" dirty="0" smtClean="0">
                <a:latin typeface="+mj-lt"/>
              </a:rPr>
              <a:t> terms</a:t>
            </a:r>
            <a:r>
              <a:rPr lang="en-US" sz="2000" dirty="0" smtClean="0">
                <a:latin typeface="+mj-lt"/>
              </a:rPr>
              <a:t> to impress your friends with </a:t>
            </a:r>
            <a:r>
              <a:rPr lang="en-US" sz="2000" dirty="0" smtClean="0">
                <a:latin typeface="+mj-lt"/>
                <a:sym typeface="Wingdings" pitchFamily="2" charset="2"/>
              </a:rPr>
              <a:t> ) does not need to be mastered before you are able to accomplish this task. </a:t>
            </a:r>
          </a:p>
          <a:p>
            <a:pPr marL="114300" indent="0">
              <a:buNone/>
            </a:pPr>
            <a:endParaRPr lang="en-US" sz="2000" dirty="0" smtClean="0">
              <a:latin typeface="+mj-lt"/>
              <a:sym typeface="Wingdings" pitchFamily="2" charset="2"/>
            </a:endParaRPr>
          </a:p>
          <a:p>
            <a:pPr marL="114300" indent="0" algn="ctr">
              <a:buNone/>
            </a:pPr>
            <a:r>
              <a:rPr lang="en-US" sz="2000" b="1" dirty="0" smtClean="0">
                <a:latin typeface="+mj-lt"/>
                <a:sym typeface="Wingdings" pitchFamily="2" charset="2"/>
              </a:rPr>
              <a:t>So then what is it?</a:t>
            </a:r>
          </a:p>
          <a:p>
            <a:pPr marL="114300" indent="0" algn="ctr">
              <a:buNone/>
            </a:pPr>
            <a:endParaRPr lang="en-US" sz="2000" dirty="0" smtClean="0">
              <a:latin typeface="+mj-lt"/>
              <a:sym typeface="Wingdings" pitchFamily="2" charset="2"/>
            </a:endParaRPr>
          </a:p>
          <a:p>
            <a:pPr>
              <a:buFont typeface="Wingdings" pitchFamily="2" charset="2"/>
              <a:buChar char="Ø"/>
            </a:pPr>
            <a:r>
              <a:rPr lang="en-US" sz="2000" dirty="0" smtClean="0">
                <a:latin typeface="+mj-lt"/>
                <a:sym typeface="Wingdings" pitchFamily="2" charset="2"/>
              </a:rPr>
              <a:t>Close reading is looking, closely … </a:t>
            </a:r>
          </a:p>
          <a:p>
            <a:pPr lvl="1">
              <a:buFont typeface="Wingdings" pitchFamily="2" charset="2"/>
              <a:buChar char="Ø"/>
            </a:pPr>
            <a:r>
              <a:rPr lang="en-US" dirty="0" smtClean="0">
                <a:latin typeface="+mj-lt"/>
                <a:sym typeface="Wingdings" pitchFamily="2" charset="2"/>
              </a:rPr>
              <a:t>…Duh?</a:t>
            </a:r>
            <a:endParaRPr lang="en-US" dirty="0">
              <a:latin typeface="+mj-lt"/>
              <a:sym typeface="Wingdings" pitchFamily="2" charset="2"/>
            </a:endParaRPr>
          </a:p>
          <a:p>
            <a:pPr lvl="2">
              <a:buFont typeface="Wingdings" pitchFamily="2" charset="2"/>
              <a:buChar char="Ø"/>
            </a:pPr>
            <a:r>
              <a:rPr lang="en-US" sz="2000" dirty="0" smtClean="0">
                <a:latin typeface="+mj-lt"/>
                <a:sym typeface="Wingdings" pitchFamily="2" charset="2"/>
              </a:rPr>
              <a:t>Yes! But looking closely takes time, effort, and thought concerning a variety of factors at once. </a:t>
            </a:r>
          </a:p>
          <a:p>
            <a:pPr lvl="2">
              <a:buFont typeface="Wingdings" pitchFamily="2" charset="2"/>
              <a:buChar char="Ø"/>
            </a:pPr>
            <a:r>
              <a:rPr lang="en-US" sz="2000" dirty="0" smtClean="0">
                <a:latin typeface="+mj-lt"/>
                <a:sym typeface="Wingdings" pitchFamily="2" charset="2"/>
              </a:rPr>
              <a:t>It is a process of entering into a conversation with a text’s multiple facets – that is, becoming a reader who is critical of the words in front of him/her!</a:t>
            </a:r>
          </a:p>
        </p:txBody>
      </p:sp>
    </p:spTree>
    <p:extLst>
      <p:ext uri="{BB962C8B-B14F-4D97-AF65-F5344CB8AC3E}">
        <p14:creationId xmlns:p14="http://schemas.microsoft.com/office/powerpoint/2010/main" val="452308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1796"/>
            <a:ext cx="8458200" cy="6064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0" y="6477000"/>
            <a:ext cx="5943600" cy="276999"/>
          </a:xfrm>
          <a:prstGeom prst="rect">
            <a:avLst/>
          </a:prstGeom>
          <a:noFill/>
        </p:spPr>
        <p:txBody>
          <a:bodyPr wrap="square" rtlCol="0">
            <a:spAutoFit/>
          </a:bodyPr>
          <a:lstStyle/>
          <a:p>
            <a:pPr algn="ctr"/>
            <a:r>
              <a:rPr lang="en-US" sz="1200" dirty="0" smtClean="0"/>
              <a:t>“County Election” George </a:t>
            </a:r>
            <a:r>
              <a:rPr lang="en-US" sz="1200" dirty="0" err="1" smtClean="0"/>
              <a:t>Kaleb</a:t>
            </a:r>
            <a:r>
              <a:rPr lang="en-US" sz="1200" dirty="0" smtClean="0"/>
              <a:t> Bingham 1852</a:t>
            </a:r>
            <a:endParaRPr lang="en-US" sz="1200" dirty="0"/>
          </a:p>
        </p:txBody>
      </p:sp>
    </p:spTree>
    <p:extLst>
      <p:ext uri="{BB962C8B-B14F-4D97-AF65-F5344CB8AC3E}">
        <p14:creationId xmlns:p14="http://schemas.microsoft.com/office/powerpoint/2010/main" val="1693200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7549" t="1901" r="31639" b="-1901"/>
          <a:stretch/>
        </p:blipFill>
        <p:spPr bwMode="auto">
          <a:xfrm>
            <a:off x="2135109" y="229381"/>
            <a:ext cx="4800600" cy="6616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982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1576" y="316468"/>
            <a:ext cx="4495800"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Centaur" pitchFamily="18" charset="0"/>
              </a:rPr>
              <a:t>Talking with the Text!</a:t>
            </a:r>
            <a:endParaRPr lang="en-US" sz="3200" b="1" dirty="0">
              <a:effectLst>
                <a:outerShdw blurRad="38100" dist="38100" dir="2700000" algn="tl">
                  <a:srgbClr val="000000">
                    <a:alpha val="43137"/>
                  </a:srgbClr>
                </a:outerShdw>
              </a:effectLst>
              <a:latin typeface="Centaur" pitchFamily="18" charset="0"/>
            </a:endParaRPr>
          </a:p>
        </p:txBody>
      </p:sp>
      <p:pic>
        <p:nvPicPr>
          <p:cNvPr id="2050" name="Picture 2" descr="C:\Documents and Settings\mcsorleym\Local Settings\Temporary Internet Files\Content.IE5\GKP0REB3\MC90044146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540" y="887464"/>
            <a:ext cx="2293145" cy="22931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Documents and Settings\mcsorleym\Local Settings\Temporary Internet Files\Content.IE5\GKP0REB3\MC90044173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1486497"/>
            <a:ext cx="1298772" cy="12987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89113" y="1219200"/>
            <a:ext cx="840087" cy="400110"/>
          </a:xfrm>
          <a:prstGeom prst="rect">
            <a:avLst/>
          </a:prstGeom>
          <a:noFill/>
        </p:spPr>
        <p:txBody>
          <a:bodyPr wrap="square" rtlCol="0">
            <a:spAutoFit/>
          </a:bodyPr>
          <a:lstStyle/>
          <a:p>
            <a:r>
              <a:rPr lang="en-US" sz="2000" dirty="0" smtClean="0">
                <a:latin typeface="Centaur" pitchFamily="18" charset="0"/>
              </a:rPr>
              <a:t>Hello?</a:t>
            </a:r>
            <a:endParaRPr lang="en-US" sz="2000" dirty="0">
              <a:latin typeface="Centaur" pitchFamily="18" charset="0"/>
            </a:endParaRPr>
          </a:p>
        </p:txBody>
      </p:sp>
      <p:sp>
        <p:nvSpPr>
          <p:cNvPr id="4" name="TextBox 3"/>
          <p:cNvSpPr txBox="1"/>
          <p:nvPr/>
        </p:nvSpPr>
        <p:spPr>
          <a:xfrm>
            <a:off x="665806" y="2968388"/>
            <a:ext cx="7810500" cy="1015663"/>
          </a:xfrm>
          <a:prstGeom prst="rect">
            <a:avLst/>
          </a:prstGeom>
          <a:noFill/>
        </p:spPr>
        <p:txBody>
          <a:bodyPr wrap="square" rtlCol="0">
            <a:spAutoFit/>
          </a:bodyPr>
          <a:lstStyle/>
          <a:p>
            <a:pPr algn="ctr"/>
            <a:r>
              <a:rPr lang="en-US" sz="2000" dirty="0" smtClean="0">
                <a:latin typeface="Centaur" pitchFamily="18" charset="0"/>
              </a:rPr>
              <a:t>“Effective close reading requires active reading, an exchange between the reader and the text that eventually reveals layers of meaning” </a:t>
            </a:r>
          </a:p>
          <a:p>
            <a:pPr algn="ctr"/>
            <a:r>
              <a:rPr lang="en-US" sz="2000" dirty="0" smtClean="0">
                <a:latin typeface="Centaur" pitchFamily="18" charset="0"/>
              </a:rPr>
              <a:t>(Shea, Scanlon, </a:t>
            </a:r>
            <a:r>
              <a:rPr lang="en-US" sz="2000" dirty="0" err="1" smtClean="0">
                <a:latin typeface="Centaur" pitchFamily="18" charset="0"/>
              </a:rPr>
              <a:t>Aufses</a:t>
            </a:r>
            <a:r>
              <a:rPr lang="en-US" sz="2000" dirty="0" smtClean="0">
                <a:latin typeface="Centaur" pitchFamily="18" charset="0"/>
              </a:rPr>
              <a:t> 44).</a:t>
            </a:r>
            <a:endParaRPr lang="en-US" sz="2000" dirty="0">
              <a:latin typeface="Centaur" pitchFamily="18" charset="0"/>
            </a:endParaRPr>
          </a:p>
        </p:txBody>
      </p:sp>
      <p:sp>
        <p:nvSpPr>
          <p:cNvPr id="5" name="TextBox 4"/>
          <p:cNvSpPr txBox="1"/>
          <p:nvPr/>
        </p:nvSpPr>
        <p:spPr>
          <a:xfrm>
            <a:off x="936623" y="4267200"/>
            <a:ext cx="7485706" cy="2585323"/>
          </a:xfrm>
          <a:prstGeom prst="rect">
            <a:avLst/>
          </a:prstGeom>
          <a:noFill/>
        </p:spPr>
        <p:txBody>
          <a:bodyPr wrap="square" rtlCol="0">
            <a:spAutoFit/>
          </a:bodyPr>
          <a:lstStyle/>
          <a:p>
            <a:r>
              <a:rPr lang="en-US" sz="2400" dirty="0" smtClean="0">
                <a:latin typeface="Centaur" pitchFamily="18" charset="0"/>
              </a:rPr>
              <a:t>In order to become an effective close reader you must:</a:t>
            </a:r>
          </a:p>
          <a:p>
            <a:pPr marL="742950" lvl="1" indent="-285750">
              <a:buFont typeface="Wingdings" pitchFamily="2" charset="2"/>
              <a:buChar char="Ø"/>
            </a:pPr>
            <a:r>
              <a:rPr lang="en-US" sz="2400" dirty="0" smtClean="0">
                <a:latin typeface="Centaur" pitchFamily="18" charset="0"/>
              </a:rPr>
              <a:t>Read the text more than once! </a:t>
            </a:r>
          </a:p>
          <a:p>
            <a:pPr marL="742950" lvl="1" indent="-285750">
              <a:buFont typeface="Wingdings" pitchFamily="2" charset="2"/>
              <a:buChar char="Ø"/>
            </a:pPr>
            <a:r>
              <a:rPr lang="en-US" sz="2400" dirty="0" smtClean="0">
                <a:latin typeface="Centaur" pitchFamily="18" charset="0"/>
              </a:rPr>
              <a:t>Ask questions of the text – “interrogate” it!</a:t>
            </a:r>
          </a:p>
          <a:p>
            <a:pPr marL="742950" lvl="1" indent="-285750">
              <a:buFont typeface="Wingdings" pitchFamily="2" charset="2"/>
              <a:buChar char="Ø"/>
            </a:pPr>
            <a:r>
              <a:rPr lang="en-US" sz="2400" dirty="0" smtClean="0">
                <a:latin typeface="Centaur" pitchFamily="18" charset="0"/>
              </a:rPr>
              <a:t>Ask yourself questions as you read</a:t>
            </a:r>
          </a:p>
          <a:p>
            <a:pPr marL="742950" lvl="1" indent="-285750">
              <a:buFont typeface="Wingdings" pitchFamily="2" charset="2"/>
              <a:buChar char="Ø"/>
            </a:pPr>
            <a:r>
              <a:rPr lang="en-US" sz="2400" dirty="0" smtClean="0">
                <a:latin typeface="Centaur" pitchFamily="18" charset="0"/>
              </a:rPr>
              <a:t>Analyze the syntax of the piece</a:t>
            </a:r>
          </a:p>
          <a:p>
            <a:pPr marL="742950" lvl="1" indent="-285750">
              <a:buFont typeface="Wingdings" pitchFamily="2" charset="2"/>
              <a:buChar char="Ø"/>
            </a:pPr>
            <a:r>
              <a:rPr lang="en-US" sz="2400" dirty="0" smtClean="0">
                <a:latin typeface="Centaur" pitchFamily="18" charset="0"/>
              </a:rPr>
              <a:t>Analyze the diction that is utilized</a:t>
            </a:r>
          </a:p>
          <a:p>
            <a:pPr marL="285750" indent="-285750">
              <a:buFont typeface="Wingdings" pitchFamily="2" charset="2"/>
              <a:buChar char="Ø"/>
            </a:pPr>
            <a:endParaRPr lang="en-US" dirty="0"/>
          </a:p>
        </p:txBody>
      </p:sp>
    </p:spTree>
    <p:extLst>
      <p:ext uri="{BB962C8B-B14F-4D97-AF65-F5344CB8AC3E}">
        <p14:creationId xmlns:p14="http://schemas.microsoft.com/office/powerpoint/2010/main" val="1506676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83109594"/>
              </p:ext>
            </p:extLst>
          </p:nvPr>
        </p:nvGraphicFramePr>
        <p:xfrm>
          <a:off x="685800" y="1600200"/>
          <a:ext cx="3810000" cy="4343400"/>
        </p:xfrm>
        <a:graphic>
          <a:graphicData uri="http://schemas.openxmlformats.org/drawingml/2006/table">
            <a:tbl>
              <a:tblPr firstRow="1" firstCol="1" bandRow="1">
                <a:tableStyleId>{5C22544A-7EE6-4342-B048-85BDC9FD1C3A}</a:tableStyleId>
              </a:tblPr>
              <a:tblGrid>
                <a:gridCol w="3810000"/>
              </a:tblGrid>
              <a:tr h="518719">
                <a:tc>
                  <a:txBody>
                    <a:bodyPr/>
                    <a:lstStyle/>
                    <a:p>
                      <a:pPr marL="0" marR="0" algn="ctr">
                        <a:lnSpc>
                          <a:spcPct val="115000"/>
                        </a:lnSpc>
                        <a:spcBef>
                          <a:spcPts val="0"/>
                        </a:spcBef>
                        <a:spcAft>
                          <a:spcPts val="0"/>
                        </a:spcAft>
                      </a:pPr>
                      <a:r>
                        <a:rPr lang="en-US" sz="2800" dirty="0">
                          <a:effectLst/>
                          <a:latin typeface="Centaur" pitchFamily="18" charset="0"/>
                        </a:rPr>
                        <a:t>Day #1  </a:t>
                      </a:r>
                      <a:endParaRPr lang="en-US" sz="2400" dirty="0">
                        <a:effectLst/>
                        <a:latin typeface="Centaur" pitchFamily="18" charset="0"/>
                        <a:ea typeface="Calibri"/>
                        <a:cs typeface="Times New Roman"/>
                      </a:endParaRPr>
                    </a:p>
                  </a:txBody>
                  <a:tcPr marL="68580" marR="68580" marT="0" marB="0"/>
                </a:tc>
              </a:tr>
              <a:tr h="3824681">
                <a:tc>
                  <a:txBody>
                    <a:bodyPr/>
                    <a:lstStyle/>
                    <a:p>
                      <a:pPr marL="0" marR="0">
                        <a:lnSpc>
                          <a:spcPct val="115000"/>
                        </a:lnSpc>
                        <a:spcBef>
                          <a:spcPts val="0"/>
                        </a:spcBef>
                        <a:spcAft>
                          <a:spcPts val="0"/>
                        </a:spcAft>
                      </a:pPr>
                      <a:r>
                        <a:rPr lang="en-US" sz="2400" dirty="0">
                          <a:effectLst/>
                          <a:latin typeface="Centaur" pitchFamily="18" charset="0"/>
                        </a:rPr>
                        <a:t>What happened?</a:t>
                      </a:r>
                      <a:endParaRPr lang="en-US" sz="2000" dirty="0">
                        <a:effectLst/>
                        <a:latin typeface="Centaur" pitchFamily="18" charset="0"/>
                      </a:endParaRPr>
                    </a:p>
                    <a:p>
                      <a:pPr marL="0" marR="0">
                        <a:lnSpc>
                          <a:spcPct val="115000"/>
                        </a:lnSpc>
                        <a:spcBef>
                          <a:spcPts val="0"/>
                        </a:spcBef>
                        <a:spcAft>
                          <a:spcPts val="0"/>
                        </a:spcAft>
                      </a:pPr>
                      <a:r>
                        <a:rPr lang="en-US" sz="2400" dirty="0">
                          <a:effectLst/>
                          <a:latin typeface="Centaur" pitchFamily="18" charset="0"/>
                        </a:rPr>
                        <a:t>Who was there?</a:t>
                      </a:r>
                      <a:endParaRPr lang="en-US" sz="2000" dirty="0">
                        <a:effectLst/>
                        <a:latin typeface="Centaur" pitchFamily="18" charset="0"/>
                      </a:endParaRPr>
                    </a:p>
                    <a:p>
                      <a:pPr marL="0" marR="0">
                        <a:lnSpc>
                          <a:spcPct val="115000"/>
                        </a:lnSpc>
                        <a:spcBef>
                          <a:spcPts val="0"/>
                        </a:spcBef>
                        <a:spcAft>
                          <a:spcPts val="0"/>
                        </a:spcAft>
                      </a:pPr>
                      <a:r>
                        <a:rPr lang="en-US" sz="2400" dirty="0">
                          <a:effectLst/>
                          <a:latin typeface="Centaur" pitchFamily="18" charset="0"/>
                        </a:rPr>
                        <a:t>When did it take place?</a:t>
                      </a:r>
                      <a:endParaRPr lang="en-US" sz="2000" dirty="0">
                        <a:effectLst/>
                        <a:latin typeface="Centaur" pitchFamily="18" charset="0"/>
                      </a:endParaRPr>
                    </a:p>
                    <a:p>
                      <a:pPr marL="0" marR="0">
                        <a:lnSpc>
                          <a:spcPct val="115000"/>
                        </a:lnSpc>
                        <a:spcBef>
                          <a:spcPts val="0"/>
                        </a:spcBef>
                        <a:spcAft>
                          <a:spcPts val="0"/>
                        </a:spcAft>
                      </a:pPr>
                      <a:r>
                        <a:rPr lang="en-US" sz="2400" dirty="0">
                          <a:effectLst/>
                          <a:latin typeface="Centaur" pitchFamily="18" charset="0"/>
                        </a:rPr>
                        <a:t>What was said? </a:t>
                      </a:r>
                      <a:endParaRPr lang="en-US" sz="2000" dirty="0">
                        <a:effectLst/>
                        <a:latin typeface="Centaur" pitchFamily="18" charset="0"/>
                      </a:endParaRPr>
                    </a:p>
                    <a:p>
                      <a:pPr marL="0" marR="0">
                        <a:lnSpc>
                          <a:spcPct val="115000"/>
                        </a:lnSpc>
                        <a:spcBef>
                          <a:spcPts val="0"/>
                        </a:spcBef>
                        <a:spcAft>
                          <a:spcPts val="0"/>
                        </a:spcAft>
                      </a:pPr>
                      <a:r>
                        <a:rPr lang="en-US" sz="2400" dirty="0">
                          <a:effectLst/>
                          <a:latin typeface="Centaur" pitchFamily="18" charset="0"/>
                        </a:rPr>
                        <a:t>Where did it take place?</a:t>
                      </a:r>
                      <a:endParaRPr lang="en-US" sz="2000" dirty="0">
                        <a:effectLst/>
                        <a:latin typeface="Centaur" pitchFamily="18" charset="0"/>
                      </a:endParaRPr>
                    </a:p>
                    <a:p>
                      <a:pPr marL="0" marR="0">
                        <a:lnSpc>
                          <a:spcPct val="115000"/>
                        </a:lnSpc>
                        <a:spcBef>
                          <a:spcPts val="0"/>
                        </a:spcBef>
                        <a:spcAft>
                          <a:spcPts val="0"/>
                        </a:spcAft>
                      </a:pPr>
                      <a:r>
                        <a:rPr lang="en-US" sz="2400" dirty="0">
                          <a:effectLst/>
                          <a:latin typeface="Centaur" pitchFamily="18" charset="0"/>
                        </a:rPr>
                        <a:t>What was the general mood of the passage?</a:t>
                      </a:r>
                      <a:endParaRPr lang="en-US" sz="2000" dirty="0">
                        <a:effectLst/>
                        <a:latin typeface="Centaur" pitchFamily="18" charset="0"/>
                      </a:endParaRPr>
                    </a:p>
                    <a:p>
                      <a:pPr marL="0" marR="0">
                        <a:lnSpc>
                          <a:spcPct val="115000"/>
                        </a:lnSpc>
                        <a:spcBef>
                          <a:spcPts val="0"/>
                        </a:spcBef>
                        <a:spcAft>
                          <a:spcPts val="0"/>
                        </a:spcAft>
                      </a:pPr>
                      <a:r>
                        <a:rPr lang="en-US" sz="2400" dirty="0">
                          <a:effectLst/>
                          <a:latin typeface="Centaur" pitchFamily="18" charset="0"/>
                        </a:rPr>
                        <a:t> </a:t>
                      </a:r>
                      <a:endParaRPr lang="en-US" sz="2000" dirty="0">
                        <a:effectLst/>
                        <a:latin typeface="Centaur" pitchFamily="18" charset="0"/>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531938" y="2974201"/>
            <a:ext cx="21833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6" name="Rectangle 5"/>
          <p:cNvSpPr/>
          <p:nvPr/>
        </p:nvSpPr>
        <p:spPr>
          <a:xfrm>
            <a:off x="3048000" y="304800"/>
            <a:ext cx="2895600" cy="954107"/>
          </a:xfrm>
          <a:prstGeom prst="rect">
            <a:avLst/>
          </a:prstGeom>
        </p:spPr>
        <p:txBody>
          <a:bodyPr wrap="square">
            <a:spAutoFit/>
          </a:bodyPr>
          <a:lstStyle/>
          <a:p>
            <a:pPr lvl="0" algn="ctr" eaLnBrk="0" fontAlgn="base" hangingPunct="0">
              <a:spcBef>
                <a:spcPct val="0"/>
              </a:spcBef>
              <a:spcAft>
                <a:spcPct val="0"/>
              </a:spcAft>
            </a:pPr>
            <a:r>
              <a:rPr lang="en-US" sz="2800" b="1" dirty="0" smtClean="0">
                <a:solidFill>
                  <a:schemeClr val="accent5">
                    <a:lumMod val="75000"/>
                  </a:schemeClr>
                </a:solidFill>
                <a:latin typeface="Cambria" pitchFamily="18" charset="0"/>
                <a:ea typeface="Calibri" pitchFamily="34" charset="0"/>
                <a:cs typeface="Times New Roman" pitchFamily="18" charset="0"/>
              </a:rPr>
              <a:t>Day </a:t>
            </a:r>
            <a:r>
              <a:rPr lang="en-US" sz="2800" b="1" dirty="0">
                <a:solidFill>
                  <a:schemeClr val="accent5">
                    <a:lumMod val="75000"/>
                  </a:schemeClr>
                </a:solidFill>
                <a:latin typeface="Cambria" pitchFamily="18" charset="0"/>
                <a:ea typeface="Calibri" pitchFamily="34" charset="0"/>
                <a:cs typeface="Times New Roman" pitchFamily="18" charset="0"/>
              </a:rPr>
              <a:t>1 vs. Day 2</a:t>
            </a:r>
            <a:endParaRPr lang="en-US" sz="2400" dirty="0">
              <a:solidFill>
                <a:schemeClr val="accent5">
                  <a:lumMod val="75000"/>
                </a:schemeClr>
              </a:solidFill>
              <a:latin typeface="Arial" pitchFamily="34" charset="0"/>
            </a:endParaRPr>
          </a:p>
          <a:p>
            <a:pPr lvl="0" algn="ctr" eaLnBrk="0" fontAlgn="base" hangingPunct="0">
              <a:spcBef>
                <a:spcPct val="0"/>
              </a:spcBef>
              <a:spcAft>
                <a:spcPct val="0"/>
              </a:spcAft>
            </a:pPr>
            <a:r>
              <a:rPr lang="en-US" sz="2800" b="1" dirty="0">
                <a:solidFill>
                  <a:schemeClr val="accent5">
                    <a:lumMod val="75000"/>
                  </a:schemeClr>
                </a:solidFill>
                <a:latin typeface="Cambria" pitchFamily="18" charset="0"/>
                <a:ea typeface="Calibri" pitchFamily="34" charset="0"/>
                <a:cs typeface="Times New Roman" pitchFamily="18" charset="0"/>
              </a:rPr>
              <a:t>Readings</a:t>
            </a:r>
            <a:endParaRPr lang="en-US" sz="2400" dirty="0">
              <a:solidFill>
                <a:schemeClr val="accent5">
                  <a:lumMod val="75000"/>
                </a:schemeClr>
              </a:solidFill>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90483218"/>
              </p:ext>
            </p:extLst>
          </p:nvPr>
        </p:nvGraphicFramePr>
        <p:xfrm>
          <a:off x="4876800" y="1600200"/>
          <a:ext cx="3810000" cy="4343400"/>
        </p:xfrm>
        <a:graphic>
          <a:graphicData uri="http://schemas.openxmlformats.org/drawingml/2006/table">
            <a:tbl>
              <a:tblPr firstRow="1" firstCol="1" bandRow="1">
                <a:tableStyleId>{5C22544A-7EE6-4342-B048-85BDC9FD1C3A}</a:tableStyleId>
              </a:tblPr>
              <a:tblGrid>
                <a:gridCol w="3810000"/>
              </a:tblGrid>
              <a:tr h="518719">
                <a:tc>
                  <a:txBody>
                    <a:bodyPr/>
                    <a:lstStyle/>
                    <a:p>
                      <a:pPr marL="0" marR="0" algn="ctr">
                        <a:lnSpc>
                          <a:spcPct val="115000"/>
                        </a:lnSpc>
                        <a:spcBef>
                          <a:spcPts val="0"/>
                        </a:spcBef>
                        <a:spcAft>
                          <a:spcPts val="0"/>
                        </a:spcAft>
                      </a:pPr>
                      <a:r>
                        <a:rPr lang="en-US" sz="2800" dirty="0">
                          <a:effectLst/>
                          <a:latin typeface="Centaur" pitchFamily="18" charset="0"/>
                        </a:rPr>
                        <a:t>Day #2 </a:t>
                      </a:r>
                      <a:endParaRPr lang="en-US" sz="2400" dirty="0">
                        <a:effectLst/>
                        <a:latin typeface="Centaur" pitchFamily="18" charset="0"/>
                        <a:ea typeface="Calibri"/>
                        <a:cs typeface="Times New Roman"/>
                      </a:endParaRPr>
                    </a:p>
                  </a:txBody>
                  <a:tcPr marL="68580" marR="68580" marT="0" marB="0">
                    <a:solidFill>
                      <a:schemeClr val="accent4">
                        <a:lumMod val="60000"/>
                        <a:lumOff val="40000"/>
                      </a:schemeClr>
                    </a:solidFill>
                  </a:tcPr>
                </a:tc>
              </a:tr>
              <a:tr h="3824681">
                <a:tc>
                  <a:txBody>
                    <a:bodyPr/>
                    <a:lstStyle/>
                    <a:p>
                      <a:pPr marL="0" marR="0">
                        <a:lnSpc>
                          <a:spcPct val="115000"/>
                        </a:lnSpc>
                        <a:spcBef>
                          <a:spcPts val="0"/>
                        </a:spcBef>
                        <a:spcAft>
                          <a:spcPts val="0"/>
                        </a:spcAft>
                      </a:pPr>
                      <a:r>
                        <a:rPr lang="en-US" sz="2400" dirty="0">
                          <a:effectLst/>
                          <a:latin typeface="Centaur" pitchFamily="18" charset="0"/>
                        </a:rPr>
                        <a:t>How </a:t>
                      </a:r>
                      <a:r>
                        <a:rPr lang="en-US" sz="2400" dirty="0" smtClean="0">
                          <a:effectLst/>
                          <a:latin typeface="Centaur" pitchFamily="18" charset="0"/>
                        </a:rPr>
                        <a:t>and why did </a:t>
                      </a:r>
                      <a:r>
                        <a:rPr lang="en-US" sz="2400" dirty="0">
                          <a:effectLst/>
                          <a:latin typeface="Centaur" pitchFamily="18" charset="0"/>
                        </a:rPr>
                        <a:t>it happen? </a:t>
                      </a:r>
                      <a:endParaRPr lang="en-US" sz="2000" dirty="0">
                        <a:effectLst/>
                        <a:latin typeface="Centaur" pitchFamily="18" charset="0"/>
                      </a:endParaRPr>
                    </a:p>
                    <a:p>
                      <a:pPr marL="0" marR="0">
                        <a:lnSpc>
                          <a:spcPct val="115000"/>
                        </a:lnSpc>
                        <a:spcBef>
                          <a:spcPts val="0"/>
                        </a:spcBef>
                        <a:spcAft>
                          <a:spcPts val="0"/>
                        </a:spcAft>
                      </a:pPr>
                      <a:r>
                        <a:rPr lang="en-US" sz="2400" dirty="0">
                          <a:effectLst/>
                          <a:latin typeface="Centaur" pitchFamily="18" charset="0"/>
                        </a:rPr>
                        <a:t>How is it organized</a:t>
                      </a:r>
                      <a:r>
                        <a:rPr lang="en-US" sz="2400" dirty="0" smtClean="0">
                          <a:effectLst/>
                          <a:latin typeface="Centaur" pitchFamily="18" charset="0"/>
                        </a:rPr>
                        <a:t>? (syntax)</a:t>
                      </a:r>
                      <a:endParaRPr lang="en-US" sz="2000" dirty="0">
                        <a:effectLst/>
                        <a:latin typeface="Centaur" pitchFamily="18" charset="0"/>
                      </a:endParaRPr>
                    </a:p>
                    <a:p>
                      <a:pPr marL="0" marR="0">
                        <a:lnSpc>
                          <a:spcPct val="115000"/>
                        </a:lnSpc>
                        <a:spcBef>
                          <a:spcPts val="0"/>
                        </a:spcBef>
                        <a:spcAft>
                          <a:spcPts val="0"/>
                        </a:spcAft>
                      </a:pPr>
                      <a:r>
                        <a:rPr lang="en-US" sz="2400" dirty="0">
                          <a:effectLst/>
                          <a:latin typeface="Centaur" pitchFamily="18" charset="0"/>
                        </a:rPr>
                        <a:t>What does it look like? Why?</a:t>
                      </a:r>
                      <a:endParaRPr lang="en-US" sz="2000" dirty="0">
                        <a:effectLst/>
                        <a:latin typeface="Centaur" pitchFamily="18" charset="0"/>
                      </a:endParaRPr>
                    </a:p>
                    <a:p>
                      <a:pPr marL="0" marR="0">
                        <a:lnSpc>
                          <a:spcPct val="115000"/>
                        </a:lnSpc>
                        <a:spcBef>
                          <a:spcPts val="0"/>
                        </a:spcBef>
                        <a:spcAft>
                          <a:spcPts val="0"/>
                        </a:spcAft>
                      </a:pPr>
                      <a:r>
                        <a:rPr lang="en-US" sz="2400" dirty="0">
                          <a:effectLst/>
                          <a:latin typeface="Centaur" pitchFamily="18" charset="0"/>
                        </a:rPr>
                        <a:t>What is the tone?</a:t>
                      </a:r>
                      <a:endParaRPr lang="en-US" sz="2000" dirty="0">
                        <a:effectLst/>
                        <a:latin typeface="Centaur" pitchFamily="18" charset="0"/>
                      </a:endParaRPr>
                    </a:p>
                    <a:p>
                      <a:pPr marL="0" marR="0">
                        <a:lnSpc>
                          <a:spcPct val="115000"/>
                        </a:lnSpc>
                        <a:spcBef>
                          <a:spcPts val="0"/>
                        </a:spcBef>
                        <a:spcAft>
                          <a:spcPts val="0"/>
                        </a:spcAft>
                      </a:pPr>
                      <a:r>
                        <a:rPr lang="en-US" sz="2400" dirty="0">
                          <a:effectLst/>
                          <a:latin typeface="Centaur" pitchFamily="18" charset="0"/>
                        </a:rPr>
                        <a:t>What type of diction is used?</a:t>
                      </a:r>
                      <a:endParaRPr lang="en-US" sz="2000" dirty="0">
                        <a:effectLst/>
                        <a:latin typeface="Centaur" pitchFamily="18" charset="0"/>
                      </a:endParaRPr>
                    </a:p>
                    <a:p>
                      <a:pPr marL="0" marR="0">
                        <a:lnSpc>
                          <a:spcPct val="115000"/>
                        </a:lnSpc>
                        <a:spcBef>
                          <a:spcPts val="0"/>
                        </a:spcBef>
                        <a:spcAft>
                          <a:spcPts val="0"/>
                        </a:spcAft>
                      </a:pPr>
                      <a:r>
                        <a:rPr lang="en-US" sz="2400" dirty="0">
                          <a:effectLst/>
                          <a:latin typeface="Centaur" pitchFamily="18" charset="0"/>
                        </a:rPr>
                        <a:t>Are there prominent strategies that the author uses in his/her writing?</a:t>
                      </a:r>
                      <a:endParaRPr lang="en-US" sz="2000" dirty="0">
                        <a:effectLst/>
                        <a:latin typeface="Centaur" pitchFamily="18" charset="0"/>
                        <a:ea typeface="Calibri"/>
                        <a:cs typeface="Times New Roman"/>
                      </a:endParaRPr>
                    </a:p>
                  </a:txBody>
                  <a:tcPr marL="68580" marR="68580" marT="0" marB="0">
                    <a:solidFill>
                      <a:schemeClr val="accent4">
                        <a:lumMod val="60000"/>
                        <a:lumOff val="40000"/>
                      </a:schemeClr>
                    </a:solidFill>
                  </a:tcPr>
                </a:tc>
              </a:tr>
            </a:tbl>
          </a:graphicData>
        </a:graphic>
      </p:graphicFrame>
    </p:spTree>
    <p:extLst>
      <p:ext uri="{BB962C8B-B14F-4D97-AF65-F5344CB8AC3E}">
        <p14:creationId xmlns:p14="http://schemas.microsoft.com/office/powerpoint/2010/main" val="409573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109" y="762000"/>
            <a:ext cx="8763000" cy="5867400"/>
          </a:xfrm>
          <a:prstGeom prst="rect">
            <a:avLst/>
          </a:prstGeom>
          <a:noFill/>
        </p:spPr>
        <p:txBody>
          <a:bodyPr wrap="square" rtlCol="0">
            <a:spAutoFit/>
          </a:bodyPr>
          <a:lstStyle/>
          <a:p>
            <a:r>
              <a:rPr lang="en-US" sz="1400" dirty="0" smtClean="0">
                <a:latin typeface="+mj-lt"/>
              </a:rPr>
              <a:t>16 </a:t>
            </a:r>
            <a:r>
              <a:rPr lang="en-US" sz="1400" dirty="0">
                <a:latin typeface="+mj-lt"/>
              </a:rPr>
              <a:t>April </a:t>
            </a:r>
            <a:r>
              <a:rPr lang="en-US" sz="1400" dirty="0" smtClean="0">
                <a:latin typeface="+mj-lt"/>
              </a:rPr>
              <a:t>1963</a:t>
            </a:r>
          </a:p>
          <a:p>
            <a:endParaRPr lang="en-US" sz="1400" dirty="0">
              <a:latin typeface="+mj-lt"/>
            </a:endParaRPr>
          </a:p>
          <a:p>
            <a:r>
              <a:rPr lang="en-US" sz="1400" dirty="0">
                <a:latin typeface="+mj-lt"/>
              </a:rPr>
              <a:t>My Dear Fellow Clergymen</a:t>
            </a:r>
            <a:r>
              <a:rPr lang="en-US" sz="1400" dirty="0" smtClean="0">
                <a:latin typeface="+mj-lt"/>
              </a:rPr>
              <a:t>:</a:t>
            </a:r>
          </a:p>
          <a:p>
            <a:endParaRPr lang="en-US" sz="1400" dirty="0">
              <a:latin typeface="+mj-lt"/>
            </a:endParaRPr>
          </a:p>
          <a:p>
            <a:r>
              <a:rPr lang="en-US" sz="1400" dirty="0">
                <a:latin typeface="+mj-lt"/>
              </a:rPr>
              <a:t>While confined here in the Birmingham city jail, I came across your recent statement calling my present activities "unwise and untimely." Seldom do I pause to answer criticism of my work and ideas. If I sought to answer all the criticisms that cross my desk, my secretaries would have little time for anything other than such correspondence in the course of the day, and I would have no time for constructive work. But since I feel that you are men of genuine good will and that your criticisms are sincerely set forth, I want to try to answer your statement in what I hope will be patient and reasonable terms.</a:t>
            </a:r>
          </a:p>
          <a:p>
            <a:endParaRPr lang="en-US" sz="1400" dirty="0">
              <a:latin typeface="+mj-lt"/>
            </a:endParaRPr>
          </a:p>
          <a:p>
            <a:r>
              <a:rPr lang="en-US" sz="1400" dirty="0">
                <a:latin typeface="+mj-lt"/>
              </a:rPr>
              <a:t>I think I should indicate why I am here in Birmingham, since you have been influenced by the view which argues against "outsiders coming in." I have the honor of serving as president of the Southern Christian Leadership Conference, an organization operating in every southern state, with headquarters in Atlanta, Georgia. We have some eighty five affiliated organizations across the South, and one of them is the Alabama Christian Movement for Human Rights. Frequently we share staff, educational and financial resources with our affiliates. Several months ago the affiliate here in Birmingham asked us to be on call to engage in a nonviolent direct action program if such were deemed necessary. We readily consented, and when the hour came we lived up to our promise. So I, along with several members of my staff, am here because I was invited here. I am here because I have organizational ties here.</a:t>
            </a:r>
          </a:p>
          <a:p>
            <a:endParaRPr lang="en-US" sz="1400" dirty="0">
              <a:latin typeface="+mj-lt"/>
            </a:endParaRPr>
          </a:p>
          <a:p>
            <a:r>
              <a:rPr lang="en-US" sz="1400" dirty="0">
                <a:latin typeface="+mj-lt"/>
              </a:rPr>
              <a:t>But more basically, I am in Birmingham because injustice is here. Just as the prophets of the eighth century B.C. left their villages and carried their "thus </a:t>
            </a:r>
            <a:r>
              <a:rPr lang="en-US" sz="1400" dirty="0" err="1">
                <a:latin typeface="+mj-lt"/>
              </a:rPr>
              <a:t>saith</a:t>
            </a:r>
            <a:r>
              <a:rPr lang="en-US" sz="1400" dirty="0">
                <a:latin typeface="+mj-lt"/>
              </a:rPr>
              <a:t> the Lord" far beyond the boundaries of their home towns, and just as the Apostle Paul left his village of Tarsus and carried the gospel of Jesus Christ to the far corners of the Greco Roman world, so am I compelled to carry the gospel of freedom beyond my own home town. Like Paul, I must constantly respond to the Macedonian call for aid.</a:t>
            </a:r>
          </a:p>
        </p:txBody>
      </p:sp>
      <p:sp>
        <p:nvSpPr>
          <p:cNvPr id="3" name="TextBox 2"/>
          <p:cNvSpPr txBox="1"/>
          <p:nvPr/>
        </p:nvSpPr>
        <p:spPr>
          <a:xfrm>
            <a:off x="1981200" y="152400"/>
            <a:ext cx="51054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mj-lt"/>
              </a:rPr>
              <a:t>Day 1 vs. Day 2 Practice</a:t>
            </a:r>
            <a:endParaRPr lang="en-US" sz="24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143367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Look for…</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65206612"/>
              </p:ext>
            </p:extLst>
          </p:nvPr>
        </p:nvGraphicFramePr>
        <p:xfrm>
          <a:off x="609600" y="2209800"/>
          <a:ext cx="8077200" cy="4182428"/>
        </p:xfrm>
        <a:graphic>
          <a:graphicData uri="http://schemas.openxmlformats.org/drawingml/2006/table">
            <a:tbl>
              <a:tblPr firstRow="1" bandRow="1">
                <a:tableStyleId>{5C22544A-7EE6-4342-B048-85BDC9FD1C3A}</a:tableStyleId>
              </a:tblPr>
              <a:tblGrid>
                <a:gridCol w="4038600"/>
                <a:gridCol w="4038600"/>
              </a:tblGrid>
              <a:tr h="404813">
                <a:tc>
                  <a:txBody>
                    <a:bodyPr/>
                    <a:lstStyle/>
                    <a:p>
                      <a:pPr algn="ctr"/>
                      <a:r>
                        <a:rPr lang="en-US" sz="2000" dirty="0" smtClean="0">
                          <a:latin typeface="+mj-lt"/>
                        </a:rPr>
                        <a:t>Syntax </a:t>
                      </a:r>
                    </a:p>
                    <a:p>
                      <a:pPr algn="ctr"/>
                      <a:r>
                        <a:rPr lang="en-US" sz="2000" dirty="0" smtClean="0">
                          <a:latin typeface="+mj-lt"/>
                        </a:rPr>
                        <a:t>(arrangement of</a:t>
                      </a:r>
                      <a:r>
                        <a:rPr lang="en-US" sz="2000" baseline="0" dirty="0" smtClean="0">
                          <a:latin typeface="+mj-lt"/>
                        </a:rPr>
                        <a:t> words)</a:t>
                      </a:r>
                      <a:endParaRPr lang="en-US" sz="2000" dirty="0">
                        <a:latin typeface="+mj-lt"/>
                      </a:endParaRPr>
                    </a:p>
                  </a:txBody>
                  <a:tcPr/>
                </a:tc>
                <a:tc>
                  <a:txBody>
                    <a:bodyPr/>
                    <a:lstStyle/>
                    <a:p>
                      <a:pPr algn="ctr"/>
                      <a:r>
                        <a:rPr lang="en-US" sz="2000" dirty="0" smtClean="0">
                          <a:latin typeface="+mj-lt"/>
                        </a:rPr>
                        <a:t>Diction  </a:t>
                      </a:r>
                    </a:p>
                    <a:p>
                      <a:pPr algn="ctr"/>
                      <a:r>
                        <a:rPr lang="en-US" sz="2000" dirty="0" smtClean="0">
                          <a:latin typeface="+mj-lt"/>
                        </a:rPr>
                        <a:t>(choice of words)</a:t>
                      </a:r>
                      <a:endParaRPr lang="en-US" sz="2000" dirty="0">
                        <a:latin typeface="+mj-lt"/>
                      </a:endParaRPr>
                    </a:p>
                  </a:txBody>
                  <a:tcPr/>
                </a:tc>
              </a:tr>
              <a:tr h="3481388">
                <a:tc>
                  <a:txBody>
                    <a:bodyPr/>
                    <a:lstStyle/>
                    <a:p>
                      <a:pPr marL="285750" indent="-285750">
                        <a:buFont typeface="Wingdings" pitchFamily="2" charset="2"/>
                        <a:buChar char="Ø"/>
                      </a:pPr>
                      <a:r>
                        <a:rPr lang="en-US" dirty="0" smtClean="0">
                          <a:latin typeface="+mj-lt"/>
                        </a:rPr>
                        <a:t>Order of parts in a sentence</a:t>
                      </a:r>
                    </a:p>
                    <a:p>
                      <a:pPr marL="742950" lvl="1" indent="-285750">
                        <a:buFont typeface="Arial" pitchFamily="34" charset="0"/>
                        <a:buChar char="•"/>
                      </a:pPr>
                      <a:r>
                        <a:rPr lang="en-US" dirty="0" smtClean="0">
                          <a:latin typeface="+mj-lt"/>
                        </a:rPr>
                        <a:t>Normal (subject</a:t>
                      </a:r>
                      <a:r>
                        <a:rPr lang="en-US" baseline="0" dirty="0" smtClean="0">
                          <a:latin typeface="+mj-lt"/>
                        </a:rPr>
                        <a:t>–verb-object)</a:t>
                      </a:r>
                    </a:p>
                    <a:p>
                      <a:pPr marL="742950" lvl="1" indent="-285750">
                        <a:buFont typeface="Arial" pitchFamily="34" charset="0"/>
                        <a:buChar char="•"/>
                      </a:pPr>
                      <a:r>
                        <a:rPr lang="en-US" baseline="0" dirty="0" smtClean="0">
                          <a:latin typeface="+mj-lt"/>
                        </a:rPr>
                        <a:t>Abnormal (any pattern other than above)</a:t>
                      </a:r>
                    </a:p>
                    <a:p>
                      <a:pPr marL="285750" indent="-285750">
                        <a:buFont typeface="Wingdings" pitchFamily="2" charset="2"/>
                        <a:buChar char="Ø"/>
                      </a:pPr>
                      <a:r>
                        <a:rPr lang="en-US" baseline="0" dirty="0" smtClean="0">
                          <a:latin typeface="+mj-lt"/>
                        </a:rPr>
                        <a:t>What types of sentence patterns are there – cumulative, periodic, etc.</a:t>
                      </a:r>
                    </a:p>
                    <a:p>
                      <a:pPr marL="285750" indent="-285750">
                        <a:buFont typeface="Wingdings" pitchFamily="2" charset="2"/>
                        <a:buChar char="Ø"/>
                      </a:pPr>
                      <a:r>
                        <a:rPr lang="en-US" baseline="0" dirty="0" smtClean="0">
                          <a:latin typeface="+mj-lt"/>
                        </a:rPr>
                        <a:t>Sentence structure </a:t>
                      </a:r>
                    </a:p>
                    <a:p>
                      <a:pPr marL="742950" lvl="1" indent="-285750">
                        <a:buFont typeface="Arial" pitchFamily="34" charset="0"/>
                        <a:buChar char="•"/>
                      </a:pPr>
                      <a:r>
                        <a:rPr lang="en-US" baseline="0" dirty="0" smtClean="0">
                          <a:latin typeface="+mj-lt"/>
                        </a:rPr>
                        <a:t>Simple, complex, compound, long, short, mixed</a:t>
                      </a:r>
                    </a:p>
                    <a:p>
                      <a:pPr marL="285750" lvl="0" indent="-285750">
                        <a:buFont typeface="Wingdings" pitchFamily="2" charset="2"/>
                        <a:buChar char="Ø"/>
                      </a:pPr>
                      <a:r>
                        <a:rPr lang="en-US" baseline="0" dirty="0" smtClean="0">
                          <a:latin typeface="+mj-lt"/>
                        </a:rPr>
                        <a:t>Transitions and connections within and between paragraphs</a:t>
                      </a:r>
                    </a:p>
                  </a:txBody>
                  <a:tcPr/>
                </a:tc>
                <a:tc>
                  <a:txBody>
                    <a:bodyPr/>
                    <a:lstStyle/>
                    <a:p>
                      <a:pPr marL="285750" indent="-285750">
                        <a:buFont typeface="Wingdings" pitchFamily="2" charset="2"/>
                        <a:buChar char="Ø"/>
                      </a:pPr>
                      <a:r>
                        <a:rPr lang="en-US" dirty="0" smtClean="0">
                          <a:latin typeface="+mj-lt"/>
                        </a:rPr>
                        <a:t>What type of language is used: formal, informal, colloquial, dialect,</a:t>
                      </a:r>
                      <a:r>
                        <a:rPr lang="en-US" baseline="0" dirty="0" smtClean="0">
                          <a:latin typeface="+mj-lt"/>
                        </a:rPr>
                        <a:t> slang, etc.</a:t>
                      </a:r>
                    </a:p>
                    <a:p>
                      <a:pPr marL="285750" indent="-285750">
                        <a:buFont typeface="Wingdings" pitchFamily="2" charset="2"/>
                        <a:buChar char="Ø"/>
                      </a:pPr>
                      <a:r>
                        <a:rPr lang="en-US" baseline="0" dirty="0" smtClean="0">
                          <a:latin typeface="+mj-lt"/>
                        </a:rPr>
                        <a:t>Figurative language: metaphors, similes, personification, hyperbole.</a:t>
                      </a:r>
                    </a:p>
                    <a:p>
                      <a:pPr marL="285750" indent="-285750">
                        <a:buFont typeface="Wingdings" pitchFamily="2" charset="2"/>
                        <a:buChar char="Ø"/>
                      </a:pPr>
                      <a:r>
                        <a:rPr lang="en-US" baseline="0" dirty="0" smtClean="0">
                          <a:latin typeface="+mj-lt"/>
                        </a:rPr>
                        <a:t>Non-literal use of specific words or phrases. </a:t>
                      </a:r>
                    </a:p>
                    <a:p>
                      <a:pPr marL="285750" indent="-285750">
                        <a:buFont typeface="Wingdings" pitchFamily="2" charset="2"/>
                        <a:buChar char="Ø"/>
                      </a:pPr>
                      <a:r>
                        <a:rPr lang="en-US" baseline="0" dirty="0" smtClean="0">
                          <a:latin typeface="+mj-lt"/>
                        </a:rPr>
                        <a:t>Words that have an emotional connotation (“pack a punch”)</a:t>
                      </a:r>
                    </a:p>
                    <a:p>
                      <a:pPr marL="285750" indent="-285750">
                        <a:buFont typeface="Wingdings" pitchFamily="2" charset="2"/>
                        <a:buChar char="Ø"/>
                      </a:pPr>
                      <a:r>
                        <a:rPr lang="en-US" baseline="0" dirty="0" smtClean="0">
                          <a:latin typeface="+mj-lt"/>
                        </a:rPr>
                        <a:t>Words that draw your attention, trip you up, enforce a point previously made, etc.</a:t>
                      </a:r>
                      <a:endParaRPr lang="en-US" dirty="0">
                        <a:latin typeface="+mj-lt"/>
                      </a:endParaRPr>
                    </a:p>
                  </a:txBody>
                  <a:tcPr/>
                </a:tc>
              </a:tr>
            </a:tbl>
          </a:graphicData>
        </a:graphic>
      </p:graphicFrame>
      <p:sp>
        <p:nvSpPr>
          <p:cNvPr id="4" name="TextBox 3"/>
          <p:cNvSpPr txBox="1"/>
          <p:nvPr/>
        </p:nvSpPr>
        <p:spPr>
          <a:xfrm>
            <a:off x="2819400" y="1616079"/>
            <a:ext cx="3124200" cy="461665"/>
          </a:xfrm>
          <a:prstGeom prst="rect">
            <a:avLst/>
          </a:prstGeom>
          <a:noFill/>
        </p:spPr>
        <p:txBody>
          <a:bodyPr wrap="square" rtlCol="0">
            <a:spAutoFit/>
          </a:bodyPr>
          <a:lstStyle/>
          <a:p>
            <a:pPr algn="ctr"/>
            <a:r>
              <a:rPr lang="en-US" sz="2400" b="1" dirty="0" smtClean="0">
                <a:solidFill>
                  <a:schemeClr val="accent5">
                    <a:lumMod val="75000"/>
                  </a:schemeClr>
                </a:solidFill>
                <a:latin typeface="+mj-lt"/>
              </a:rPr>
              <a:t>When analyzing: </a:t>
            </a:r>
            <a:endParaRPr lang="en-US" sz="2400" b="1" dirty="0">
              <a:solidFill>
                <a:schemeClr val="accent5">
                  <a:lumMod val="75000"/>
                </a:schemeClr>
              </a:solidFill>
              <a:latin typeface="+mj-lt"/>
            </a:endParaRPr>
          </a:p>
        </p:txBody>
      </p:sp>
    </p:spTree>
    <p:extLst>
      <p:ext uri="{BB962C8B-B14F-4D97-AF65-F5344CB8AC3E}">
        <p14:creationId xmlns:p14="http://schemas.microsoft.com/office/powerpoint/2010/main" val="34869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Give it a try!</a:t>
            </a:r>
            <a:endParaRPr lang="en-US" dirty="0"/>
          </a:p>
        </p:txBody>
      </p:sp>
      <p:sp>
        <p:nvSpPr>
          <p:cNvPr id="5" name="Text Placeholder 4"/>
          <p:cNvSpPr>
            <a:spLocks noGrp="1"/>
          </p:cNvSpPr>
          <p:nvPr>
            <p:ph type="body" idx="1"/>
          </p:nvPr>
        </p:nvSpPr>
        <p:spPr>
          <a:xfrm>
            <a:off x="685800" y="4495800"/>
            <a:ext cx="7696200" cy="1869490"/>
          </a:xfrm>
        </p:spPr>
        <p:txBody>
          <a:bodyPr>
            <a:normAutofit/>
          </a:bodyPr>
          <a:lstStyle/>
          <a:p>
            <a:r>
              <a:rPr lang="en-US" dirty="0" smtClean="0"/>
              <a:t>Read passage on pg. 48 by Ralph Ellison</a:t>
            </a:r>
          </a:p>
          <a:p>
            <a:endParaRPr lang="en-US" dirty="0" smtClean="0"/>
          </a:p>
          <a:p>
            <a:r>
              <a:rPr lang="en-US" dirty="0" smtClean="0">
                <a:solidFill>
                  <a:schemeClr val="accent5">
                    <a:lumMod val="75000"/>
                  </a:schemeClr>
                </a:solidFill>
              </a:rPr>
              <a:t>come up with four specific observations about syntax and diction (2 per)</a:t>
            </a:r>
            <a:endParaRPr lang="en-US" dirty="0">
              <a:solidFill>
                <a:schemeClr val="accent5">
                  <a:lumMod val="75000"/>
                </a:schemeClr>
              </a:solidFill>
            </a:endParaRPr>
          </a:p>
        </p:txBody>
      </p:sp>
    </p:spTree>
    <p:extLst>
      <p:ext uri="{BB962C8B-B14F-4D97-AF65-F5344CB8AC3E}">
        <p14:creationId xmlns:p14="http://schemas.microsoft.com/office/powerpoint/2010/main" val="20022750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221</TotalTime>
  <Words>1057</Words>
  <Application>Microsoft Office PowerPoint</Application>
  <PresentationFormat>On-screen Show (4:3)</PresentationFormat>
  <Paragraphs>86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Apothecary</vt:lpstr>
      <vt:lpstr>Close Reading</vt:lpstr>
      <vt:lpstr>Introduction</vt:lpstr>
      <vt:lpstr>PowerPoint Presentation</vt:lpstr>
      <vt:lpstr>PowerPoint Presentation</vt:lpstr>
      <vt:lpstr>PowerPoint Presentation</vt:lpstr>
      <vt:lpstr>PowerPoint Presentation</vt:lpstr>
      <vt:lpstr>PowerPoint Presentation</vt:lpstr>
      <vt:lpstr>What to Look for…</vt:lpstr>
      <vt:lpstr>Give it a try!</vt:lpstr>
      <vt:lpstr>PowerPoint Presentation</vt:lpstr>
      <vt:lpstr>annotation</vt:lpstr>
      <vt:lpstr>PowerPoint Presentation</vt:lpstr>
    </vt:vector>
  </TitlesOfParts>
  <Company>Tantasqua Regional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McSorley</dc:creator>
  <cp:lastModifiedBy>Maria McSorley</cp:lastModifiedBy>
  <cp:revision>15</cp:revision>
  <dcterms:created xsi:type="dcterms:W3CDTF">2013-09-04T13:41:06Z</dcterms:created>
  <dcterms:modified xsi:type="dcterms:W3CDTF">2013-09-05T13:14:36Z</dcterms:modified>
</cp:coreProperties>
</file>